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68" r:id="rId2"/>
    <p:sldMasterId id="2147483667" r:id="rId3"/>
    <p:sldMasterId id="2147483653" r:id="rId4"/>
  </p:sldMasterIdLst>
  <p:notesMasterIdLst>
    <p:notesMasterId r:id="rId26"/>
  </p:notesMasterIdLst>
  <p:sldIdLst>
    <p:sldId id="290" r:id="rId5"/>
    <p:sldId id="288" r:id="rId6"/>
    <p:sldId id="263" r:id="rId7"/>
    <p:sldId id="266" r:id="rId8"/>
    <p:sldId id="297" r:id="rId9"/>
    <p:sldId id="298" r:id="rId10"/>
    <p:sldId id="299" r:id="rId11"/>
    <p:sldId id="291" r:id="rId12"/>
    <p:sldId id="258" r:id="rId13"/>
    <p:sldId id="292" r:id="rId14"/>
    <p:sldId id="301" r:id="rId15"/>
    <p:sldId id="300" r:id="rId16"/>
    <p:sldId id="302" r:id="rId17"/>
    <p:sldId id="294" r:id="rId18"/>
    <p:sldId id="303" r:id="rId19"/>
    <p:sldId id="296" r:id="rId20"/>
    <p:sldId id="304" r:id="rId21"/>
    <p:sldId id="307" r:id="rId22"/>
    <p:sldId id="306" r:id="rId23"/>
    <p:sldId id="305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E3A"/>
    <a:srgbClr val="42484A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96774"/>
  </p:normalViewPr>
  <p:slideViewPr>
    <p:cSldViewPr snapToGrid="0" snapToObjects="1">
      <p:cViewPr varScale="1">
        <p:scale>
          <a:sx n="112" d="100"/>
          <a:sy n="112" d="100"/>
        </p:scale>
        <p:origin x="1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1" d="100"/>
          <a:sy n="111" d="100"/>
        </p:scale>
        <p:origin x="4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B329-4DF2-9846-ACAF-E87202052502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6F19-58C2-EA42-BD44-EDBC82429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128464"/>
            <a:ext cx="10406064" cy="16557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err="1" smtClean="0"/>
              <a:t>Titre</a:t>
            </a:r>
            <a:r>
              <a:rPr lang="en-US" dirty="0" smtClean="0"/>
              <a:t> de la </a:t>
            </a:r>
            <a:r>
              <a:rPr lang="en-US" dirty="0" err="1" smtClean="0"/>
              <a:t>présentation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ligne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deux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780548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Nom du client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5117431"/>
            <a:ext cx="10406064" cy="5638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smtClean="0"/>
              <a:t>Nom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863892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rgbClr val="D0DE3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Date (ex: </a:t>
            </a:r>
            <a:r>
              <a:rPr lang="en-US" dirty="0" err="1" smtClean="0"/>
              <a:t>Lundi</a:t>
            </a:r>
            <a:r>
              <a:rPr lang="en-US" dirty="0" smtClean="0"/>
              <a:t> le 7 mars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8335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83957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7433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91899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79012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647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1896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4095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3969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048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Surtitre </a:t>
            </a:r>
            <a:r>
              <a:rPr lang="fr-CA" dirty="0" err="1" smtClean="0"/>
              <a:t>punché</a:t>
            </a:r>
            <a:r>
              <a:rPr lang="fr-CA" dirty="0" smtClean="0"/>
              <a:t>.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Exergue ou autre.</a:t>
            </a:r>
          </a:p>
        </p:txBody>
      </p:sp>
    </p:spTree>
    <p:extLst>
      <p:ext uri="{BB962C8B-B14F-4D97-AF65-F5344CB8AC3E}">
        <p14:creationId xmlns:p14="http://schemas.microsoft.com/office/powerpoint/2010/main" val="2129197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637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4090292"/>
            <a:ext cx="4852266" cy="137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3269673"/>
            <a:ext cx="4852266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>
          <a:xfrm>
            <a:off x="915272" y="2164397"/>
            <a:ext cx="4848219" cy="1105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br>
              <a:rPr lang="fr-CA" dirty="0" smtClean="0"/>
            </a:b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3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56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911225" y="2211704"/>
            <a:ext cx="9469438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4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9469438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43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3588" y="2339975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608976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/>
          </p:nvPr>
        </p:nvSpPr>
        <p:spPr>
          <a:xfrm>
            <a:off x="5842558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88" y="1808479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7625697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61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5272" y="2339999"/>
            <a:ext cx="9469438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1808050"/>
            <a:ext cx="9469438" cy="414190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718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846806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408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 userDrawn="1">
          <p15:clr>
            <a:srgbClr val="FBAE40"/>
          </p15:clr>
        </p15:guide>
        <p15:guide id="2" pos="368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3588" y="1808050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1225" y="2211275"/>
            <a:ext cx="4537075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6806" y="2211275"/>
            <a:ext cx="4534929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770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911225" y="1089025"/>
            <a:ext cx="9469438" cy="3813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911225" y="5200307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5603960"/>
            <a:ext cx="9469438" cy="345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614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/>
          </p:nvPr>
        </p:nvSpPr>
        <p:spPr>
          <a:xfrm>
            <a:off x="5843588" y="2211704"/>
            <a:ext cx="4537075" cy="37382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46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5734" y="2211704"/>
            <a:ext cx="4534929" cy="373824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9083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8334036"/>
              </p:ext>
            </p:extLst>
          </p:nvPr>
        </p:nvGraphicFramePr>
        <p:xfrm>
          <a:off x="915272" y="2339999"/>
          <a:ext cx="946943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954"/>
                <a:gridCol w="2566483"/>
              </a:tblGrid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5272" y="5901801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**Prendre le tableau dans le master**</a:t>
            </a:r>
          </a:p>
        </p:txBody>
      </p:sp>
    </p:spTree>
    <p:extLst>
      <p:ext uri="{BB962C8B-B14F-4D97-AF65-F5344CB8AC3E}">
        <p14:creationId xmlns:p14="http://schemas.microsoft.com/office/powerpoint/2010/main" val="1139069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70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13720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8405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4096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6841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1986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7524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00" y="1052513"/>
            <a:ext cx="1350800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574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867" userDrawn="1">
          <p15:clr>
            <a:srgbClr val="F26B43"/>
          </p15:clr>
        </p15:guide>
        <p15:guide id="8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6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7" r:id="rId3"/>
    <p:sldLayoutId id="2147483672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9" r:id="rId14"/>
    <p:sldLayoutId id="2147483688" r:id="rId15"/>
    <p:sldLayoutId id="2147483691" r:id="rId16"/>
    <p:sldLayoutId id="214748369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5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rgbClr val="D0D2D3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593" y="580152"/>
            <a:ext cx="346140" cy="37879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1225" y="631051"/>
            <a:ext cx="818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GConférence</a:t>
            </a:r>
            <a:r>
              <a:rPr lang="en-US" sz="1200" b="0" i="0" baseline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2</a:t>
            </a: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– Patrick </a:t>
            </a: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Lavallée</a:t>
            </a:r>
            <a:endParaRPr lang="en-US" sz="1200" b="0" i="0" dirty="0">
              <a:solidFill>
                <a:srgbClr val="42484A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54" r:id="rId3"/>
    <p:sldLayoutId id="2147483663" r:id="rId4"/>
    <p:sldLayoutId id="2147483655" r:id="rId5"/>
    <p:sldLayoutId id="2147483660" r:id="rId6"/>
    <p:sldLayoutId id="2147483662" r:id="rId7"/>
    <p:sldLayoutId id="2147483661" r:id="rId8"/>
    <p:sldLayoutId id="2147483657" r:id="rId9"/>
    <p:sldLayoutId id="2147483656" r:id="rId10"/>
    <p:sldLayoutId id="2147483658" r:id="rId11"/>
    <p:sldLayoutId id="2147483659" r:id="rId12"/>
    <p:sldLayoutId id="2147483664" r:id="rId13"/>
    <p:sldLayoutId id="2147483665" r:id="rId14"/>
    <p:sldLayoutId id="2147483666" r:id="rId15"/>
    <p:sldLayoutId id="2147483670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Vollkorn" charset="0"/>
          <a:ea typeface="Vollkorn" charset="0"/>
          <a:cs typeface="Vollkor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pos="653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capent/scopa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Hadoop</a:t>
            </a:r>
            <a:br>
              <a:rPr lang="en-US" smtClean="0"/>
            </a:br>
            <a:r>
              <a:rPr lang="en-US" smtClean="0"/>
              <a:t>Un éléphant gourmand!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Patrick </a:t>
            </a:r>
            <a:r>
              <a:rPr lang="en-US" dirty="0" err="1" smtClean="0"/>
              <a:t>Lavallée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GConf</a:t>
            </a:r>
            <a:r>
              <a:rPr lang="en-CA" dirty="0" smtClean="0"/>
              <a:t>é</a:t>
            </a:r>
            <a:r>
              <a:rPr lang="en-US" dirty="0" err="1" smtClean="0"/>
              <a:t>rence</a:t>
            </a:r>
            <a:r>
              <a:rPr lang="en-US" dirty="0" smtClean="0"/>
              <a:t> 2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Jeudi le 19 mai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3" y="2451910"/>
            <a:ext cx="3838197" cy="360769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Application d’un schema </a:t>
            </a:r>
            <a:r>
              <a:rPr lang="en-US" dirty="0" smtClean="0"/>
              <a:t>sur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/>
              <a:t>architecture de </a:t>
            </a:r>
            <a:r>
              <a:rPr lang="en-US" dirty="0" smtClean="0"/>
              <a:t>dossier.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Persistance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à la </a:t>
            </a:r>
            <a:r>
              <a:rPr lang="en-US" dirty="0"/>
              <a:t>suppression de la table.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consommées</a:t>
            </a:r>
            <a:r>
              <a:rPr lang="en-US" dirty="0" smtClean="0"/>
              <a:t> par </a:t>
            </a:r>
            <a:r>
              <a:rPr lang="en-US" dirty="0" err="1"/>
              <a:t>plusieurs</a:t>
            </a:r>
            <a:r>
              <a:rPr lang="en-US" dirty="0"/>
              <a:t> services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151429" cy="403654"/>
          </a:xfrm>
        </p:spPr>
        <p:txBody>
          <a:bodyPr/>
          <a:lstStyle/>
          <a:p>
            <a:r>
              <a:rPr lang="en-US" dirty="0" smtClean="0"/>
              <a:t>Tables </a:t>
            </a:r>
            <a:r>
              <a:rPr lang="en-US" dirty="0" err="1" smtClean="0"/>
              <a:t>externes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229234" y="2014728"/>
            <a:ext cx="4151429" cy="27483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Indexation</a:t>
            </a:r>
          </a:p>
          <a:p>
            <a:endParaRPr lang="fr-FR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29234" y="2418382"/>
            <a:ext cx="3838197" cy="3607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 nom du </a:t>
            </a:r>
            <a:r>
              <a:rPr lang="en-US" dirty="0" err="1" smtClean="0"/>
              <a:t>fichier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donner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piste</a:t>
            </a:r>
            <a:r>
              <a:rPr lang="en-US" dirty="0" smtClean="0"/>
              <a:t> de </a:t>
            </a:r>
            <a:r>
              <a:rPr lang="en-US" dirty="0" err="1" smtClean="0"/>
              <a:t>départ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Organisation</a:t>
            </a:r>
            <a:r>
              <a:rPr lang="en-US" dirty="0" smtClean="0"/>
              <a:t> par dossier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 smtClean="0"/>
              <a:t>fichiers</a:t>
            </a:r>
            <a:r>
              <a:rPr lang="en-US" dirty="0" smtClean="0"/>
              <a:t> se </a:t>
            </a:r>
            <a:r>
              <a:rPr lang="en-US" dirty="0" err="1" smtClean="0"/>
              <a:t>retrouvent</a:t>
            </a:r>
            <a:r>
              <a:rPr lang="en-US" dirty="0" smtClean="0"/>
              <a:t> </a:t>
            </a:r>
            <a:r>
              <a:rPr lang="en-US" dirty="0" err="1" smtClean="0"/>
              <a:t>toujours</a:t>
            </a:r>
            <a:r>
              <a:rPr lang="en-US" dirty="0" smtClean="0"/>
              <a:t> à la fin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branche</a:t>
            </a:r>
            <a:endParaRPr lang="en-US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4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81010" y="983951"/>
            <a:ext cx="8326764" cy="5469237"/>
            <a:chOff x="1493949" y="399245"/>
            <a:chExt cx="9207917" cy="59625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949" y="399245"/>
              <a:ext cx="6459388" cy="596251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5658" y="1825625"/>
              <a:ext cx="3116208" cy="3372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34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3" y="2451910"/>
            <a:ext cx="8956108" cy="151958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1 x Cluster Hadoop </a:t>
            </a:r>
            <a:r>
              <a:rPr lang="en-US" dirty="0" err="1" smtClean="0"/>
              <a:t>up’n’runnin</a:t>
            </a:r>
            <a:r>
              <a:rPr lang="en-US" dirty="0" err="1"/>
              <a:t>g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 </a:t>
            </a:r>
            <a:r>
              <a:rPr lang="en-US" dirty="0" err="1" smtClean="0"/>
              <a:t>fichiers</a:t>
            </a:r>
            <a:r>
              <a:rPr lang="en-US" dirty="0" smtClean="0"/>
              <a:t> </a:t>
            </a:r>
            <a:r>
              <a:rPr lang="en-US" dirty="0" err="1" smtClean="0"/>
              <a:t>organisés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les axes </a:t>
            </a:r>
            <a:r>
              <a:rPr lang="en-US" dirty="0" err="1" smtClean="0"/>
              <a:t>identifiés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 smtClean="0"/>
              <a:t>fichiers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</a:t>
            </a:r>
            <a:r>
              <a:rPr lang="en-US" dirty="0" err="1" smtClean="0"/>
              <a:t>téléversés</a:t>
            </a:r>
            <a:r>
              <a:rPr lang="en-US" dirty="0" smtClean="0"/>
              <a:t> sur le Azure Blob Storage</a:t>
            </a:r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151429" cy="403654"/>
          </a:xfrm>
        </p:spPr>
        <p:txBody>
          <a:bodyPr/>
          <a:lstStyle/>
          <a:p>
            <a:r>
              <a:rPr lang="en-US" dirty="0" err="1" smtClean="0"/>
              <a:t>Jusqu’à</a:t>
            </a:r>
            <a:r>
              <a:rPr lang="en-US" dirty="0" smtClean="0"/>
              <a:t> </a:t>
            </a:r>
            <a:r>
              <a:rPr lang="en-US" dirty="0" err="1" smtClean="0"/>
              <a:t>présent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Manipulation de </a:t>
            </a:r>
            <a:r>
              <a:rPr lang="en-US" dirty="0" err="1" smtClean="0"/>
              <a:t>données</a:t>
            </a:r>
            <a:r>
              <a:rPr lang="en-US" dirty="0" smtClean="0"/>
              <a:t> avec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 – </a:t>
            </a:r>
            <a:r>
              <a:rPr lang="en-US" dirty="0" err="1" smtClean="0"/>
              <a:t>Création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</a:t>
            </a:r>
            <a:r>
              <a:rPr lang="en-US" dirty="0" err="1" smtClean="0"/>
              <a:t>indexée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39" y="1967556"/>
            <a:ext cx="9978990" cy="3302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39" y="5564141"/>
            <a:ext cx="9139832" cy="9902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1963652"/>
            <a:ext cx="2844800" cy="341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3059707"/>
            <a:ext cx="7681686" cy="57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4670680"/>
            <a:ext cx="4851400" cy="57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34243" y="3823805"/>
            <a:ext cx="3100614" cy="353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PowerShell to the rescue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0" y="2896111"/>
            <a:ext cx="10031225" cy="1200318"/>
          </a:xfrm>
          <a:prstGeom prst="rect">
            <a:avLst/>
          </a:prstGeom>
        </p:spPr>
      </p:pic>
      <p:sp>
        <p:nvSpPr>
          <p:cNvPr id="13" name="Subtitle 3"/>
          <p:cNvSpPr txBox="1">
            <a:spLocks/>
          </p:cNvSpPr>
          <p:nvPr/>
        </p:nvSpPr>
        <p:spPr>
          <a:xfrm>
            <a:off x="915272" y="2245028"/>
            <a:ext cx="4151429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1" i="0" kern="120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Upload de </a:t>
            </a:r>
            <a:r>
              <a:rPr lang="en-US" dirty="0" err="1" smtClean="0"/>
              <a:t>fichier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421352" cy="403654"/>
          </a:xfrm>
        </p:spPr>
        <p:txBody>
          <a:bodyPr/>
          <a:lstStyle/>
          <a:p>
            <a:r>
              <a:rPr lang="en-US" dirty="0" smtClean="0"/>
              <a:t>Definition et </a:t>
            </a:r>
            <a:r>
              <a:rPr lang="en-US" dirty="0" err="1" smtClean="0"/>
              <a:t>exécution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job Hive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2" y="2772672"/>
            <a:ext cx="7525496" cy="26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C’est</a:t>
            </a:r>
            <a:r>
              <a:rPr lang="en-US" dirty="0" smtClean="0"/>
              <a:t> la </a:t>
            </a:r>
            <a:r>
              <a:rPr lang="en-US" dirty="0" err="1" smtClean="0"/>
              <a:t>faim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 la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HDInsight</a:t>
            </a:r>
          </a:p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</a:p>
          <a:p>
            <a:r>
              <a:rPr lang="en-US" dirty="0" smtClean="0"/>
              <a:t>Manipulation des </a:t>
            </a:r>
            <a:r>
              <a:rPr lang="en-US" dirty="0" err="1" smtClean="0"/>
              <a:t>données</a:t>
            </a:r>
            <a:r>
              <a:rPr lang="en-US" dirty="0" smtClean="0"/>
              <a:t> avec </a:t>
            </a:r>
            <a:r>
              <a:rPr lang="en-US" dirty="0" err="1" smtClean="0"/>
              <a:t>HiveQL</a:t>
            </a:r>
            <a:endParaRPr lang="en-US" dirty="0" smtClean="0"/>
          </a:p>
          <a:p>
            <a:r>
              <a:rPr lang="en-US" dirty="0" err="1" smtClean="0"/>
              <a:t>Automatisation</a:t>
            </a:r>
            <a:r>
              <a:rPr lang="en-US" dirty="0" smtClean="0"/>
              <a:t> avec les Cmdlet PowerShell</a:t>
            </a:r>
          </a:p>
        </p:txBody>
      </p:sp>
    </p:spTree>
    <p:extLst>
      <p:ext uri="{BB962C8B-B14F-4D97-AF65-F5344CB8AC3E}">
        <p14:creationId xmlns:p14="http://schemas.microsoft.com/office/powerpoint/2010/main" val="12761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026227" y="2069808"/>
            <a:ext cx="3605453" cy="1750162"/>
          </a:xfrm>
        </p:spPr>
        <p:txBody>
          <a:bodyPr/>
          <a:lstStyle/>
          <a:p>
            <a:r>
              <a:rPr lang="en-CA" dirty="0" smtClean="0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Facile de </a:t>
            </a:r>
            <a:r>
              <a:rPr lang="en-CA" sz="1600" dirty="0" err="1" smtClean="0"/>
              <a:t>déploiement</a:t>
            </a: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Manipulation des </a:t>
            </a:r>
            <a:r>
              <a:rPr lang="en-CA" sz="1600" dirty="0" err="1" smtClean="0"/>
              <a:t>données</a:t>
            </a: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7" name="Subtitle 3"/>
          <p:cNvSpPr txBox="1">
            <a:spLocks/>
          </p:cNvSpPr>
          <p:nvPr/>
        </p:nvSpPr>
        <p:spPr>
          <a:xfrm>
            <a:off x="6051295" y="2069808"/>
            <a:ext cx="3605453" cy="1493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1" i="0" kern="120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$$$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err="1" smtClean="0"/>
              <a:t>QoS</a:t>
            </a:r>
            <a:endParaRPr lang="en-CA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8" name="Subtitle 3"/>
          <p:cNvSpPr txBox="1">
            <a:spLocks/>
          </p:cNvSpPr>
          <p:nvPr/>
        </p:nvSpPr>
        <p:spPr>
          <a:xfrm>
            <a:off x="3632835" y="4143351"/>
            <a:ext cx="5212063" cy="10183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1" i="0" kern="120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 smtClean="0"/>
              <a:t>Shameless plug</a:t>
            </a:r>
          </a:p>
          <a:p>
            <a:pPr algn="ctr"/>
            <a:r>
              <a:rPr lang="en-CA" dirty="0">
                <a:hlinkClick r:id="rId2"/>
              </a:rPr>
              <a:t>https://github.com/decapent/scopa</a:t>
            </a:r>
            <a:endParaRPr lang="en-CA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044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296448"/>
            <a:ext cx="12192000" cy="1451198"/>
          </a:xfrm>
        </p:spPr>
        <p:txBody>
          <a:bodyPr/>
          <a:lstStyle/>
          <a:p>
            <a:r>
              <a:rPr lang="en-US" dirty="0" smtClean="0"/>
              <a:t>Questions, </a:t>
            </a:r>
            <a:r>
              <a:rPr lang="en-US" dirty="0" err="1" smtClean="0"/>
              <a:t>commentaires</a:t>
            </a:r>
            <a:r>
              <a:rPr lang="en-US" dirty="0" smtClean="0"/>
              <a:t>, menaces?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? What ? How ? Hein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3" y="2451910"/>
            <a:ext cx="4151429" cy="3432535"/>
          </a:xfrm>
        </p:spPr>
        <p:txBody>
          <a:bodyPr>
            <a:normAutofit/>
          </a:bodyPr>
          <a:lstStyle/>
          <a:p>
            <a:r>
              <a:rPr lang="fr-FR" dirty="0"/>
              <a:t>Les systèmes informatiques génèrent beaucoup de fichiers. La plupart de ces fichiers contiennent de l'information qui, une fois traitée, à une </a:t>
            </a:r>
            <a:r>
              <a:rPr lang="fr-FR" dirty="0" err="1" smtClean="0"/>
              <a:t>réèlle</a:t>
            </a:r>
            <a:r>
              <a:rPr lang="fr-FR" dirty="0" smtClean="0"/>
              <a:t> </a:t>
            </a:r>
            <a:r>
              <a:rPr lang="fr-FR" dirty="0"/>
              <a:t>valeur d'entreprise. </a:t>
            </a:r>
            <a:endParaRPr lang="fr-FR" dirty="0" smtClean="0"/>
          </a:p>
          <a:p>
            <a:r>
              <a:rPr lang="fr-FR" dirty="0" smtClean="0"/>
              <a:t>Ils sont</a:t>
            </a:r>
            <a:r>
              <a:rPr lang="fr-FR" dirty="0"/>
              <a:t>, pour la plupart, laissés de côté et ne sont jamais consommés afin d'en tirer de l'intelligence d'affaire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151429" cy="403654"/>
          </a:xfrm>
        </p:spPr>
        <p:txBody>
          <a:bodyPr/>
          <a:lstStyle/>
          <a:p>
            <a:r>
              <a:rPr lang="en-US" dirty="0" smtClean="0"/>
              <a:t>Why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229234" y="2014728"/>
            <a:ext cx="5316772" cy="34325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Museo Sans 700" charset="0"/>
                <a:ea typeface="Museo Sans 700" charset="0"/>
                <a:cs typeface="Museo Sans 700" charset="0"/>
              </a:rPr>
              <a:t>Applications </a:t>
            </a:r>
            <a:endParaRPr lang="en-US" b="1" dirty="0" smtClean="0">
              <a:latin typeface="Museo Sans 700" charset="0"/>
              <a:ea typeface="Museo Sans 700" charset="0"/>
              <a:cs typeface="Museo Sans 7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Diagnostic (Santé, Perf, Sécurité)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UX (Ergonomie cognitive, Jeux vidéo)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SKY IS THE LIMIT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919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9512"/>
            <a:ext cx="4151429" cy="403654"/>
          </a:xfrm>
        </p:spPr>
        <p:txBody>
          <a:bodyPr/>
          <a:lstStyle/>
          <a:p>
            <a:r>
              <a:rPr lang="en-US" dirty="0" smtClean="0"/>
              <a:t>What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2" y="2461478"/>
            <a:ext cx="5135529" cy="3398009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6998971" y="2423166"/>
            <a:ext cx="4151429" cy="274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données hétérogènes;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Agrégation, organisation et transformation en gros volume;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Système de fichier distribué (HDFS)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Batch </a:t>
            </a:r>
            <a:r>
              <a:rPr lang="fr-FR" dirty="0" err="1" smtClean="0"/>
              <a:t>Processing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Output CSV</a:t>
            </a:r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9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>
          <a:xfrm>
            <a:off x="915272" y="2590856"/>
            <a:ext cx="9469438" cy="3738246"/>
          </a:xfrm>
        </p:spPr>
        <p:txBody>
          <a:bodyPr/>
          <a:lstStyle/>
          <a:p>
            <a:r>
              <a:rPr lang="en-US" u="sng" dirty="0" smtClean="0"/>
              <a:t>SCÉNARIO TYPIQUE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 machine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envoie</a:t>
            </a:r>
            <a:r>
              <a:rPr lang="en-US" dirty="0" smtClean="0"/>
              <a:t> des </a:t>
            </a:r>
            <a:r>
              <a:rPr lang="en-US" i="1" dirty="0" smtClean="0"/>
              <a:t>logs </a:t>
            </a:r>
            <a:r>
              <a:rPr lang="en-US" dirty="0" smtClean="0"/>
              <a:t>à un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centralisé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en-US" dirty="0" err="1"/>
              <a:t>é</a:t>
            </a:r>
            <a:r>
              <a:rPr lang="en-US" dirty="0" err="1" smtClean="0"/>
              <a:t>pare</a:t>
            </a:r>
            <a:r>
              <a:rPr lang="en-US" dirty="0" smtClean="0"/>
              <a:t> les </a:t>
            </a:r>
            <a:r>
              <a:rPr lang="en-US" dirty="0" err="1" smtClean="0"/>
              <a:t>fichiers</a:t>
            </a:r>
            <a:r>
              <a:rPr lang="en-US" dirty="0" smtClean="0"/>
              <a:t> et les </a:t>
            </a:r>
            <a:r>
              <a:rPr lang="en-US" dirty="0" err="1" smtClean="0"/>
              <a:t>copie</a:t>
            </a:r>
            <a:r>
              <a:rPr lang="en-US" dirty="0" smtClean="0"/>
              <a:t> sur HDFS.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interfaces et </a:t>
            </a:r>
            <a:r>
              <a:rPr lang="en-US" dirty="0" err="1" smtClean="0"/>
              <a:t>traitées</a:t>
            </a:r>
            <a:r>
              <a:rPr lang="en-US" dirty="0" smtClean="0"/>
              <a:t> par HDInsight.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 smtClean="0"/>
              <a:t>résultats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êtres</a:t>
            </a:r>
            <a:r>
              <a:rPr lang="en-US" dirty="0" smtClean="0"/>
              <a:t> </a:t>
            </a:r>
            <a:r>
              <a:rPr lang="en-US" dirty="0" err="1" smtClean="0"/>
              <a:t>importés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</a:t>
            </a:r>
            <a:r>
              <a:rPr lang="en-US" dirty="0" err="1" smtClean="0"/>
              <a:t>outil</a:t>
            </a:r>
            <a:r>
              <a:rPr lang="en-US" dirty="0" smtClean="0"/>
              <a:t> </a:t>
            </a:r>
            <a:r>
              <a:rPr lang="en-US" dirty="0" err="1" smtClean="0"/>
              <a:t>d’analyse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?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238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>
          <a:xfrm>
            <a:off x="917381" y="1097091"/>
            <a:ext cx="6400800" cy="403654"/>
          </a:xfrm>
        </p:spPr>
        <p:txBody>
          <a:bodyPr/>
          <a:lstStyle/>
          <a:p>
            <a:r>
              <a:rPr lang="en-US" sz="2000" dirty="0" smtClean="0"/>
              <a:t>Hein ?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1" y="1387605"/>
            <a:ext cx="8581183" cy="46897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77473" y="4295873"/>
            <a:ext cx="2653047" cy="1880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1050878"/>
            <a:ext cx="9469438" cy="4899072"/>
          </a:xfrm>
        </p:spPr>
        <p:txBody>
          <a:bodyPr>
            <a:normAutofit/>
          </a:bodyPr>
          <a:lstStyle/>
          <a:p>
            <a:r>
              <a:rPr lang="en-CA" sz="8000" dirty="0" smtClean="0"/>
              <a:t>D</a:t>
            </a:r>
            <a:r>
              <a:rPr lang="en-US" sz="8000" dirty="0" smtClean="0"/>
              <a:t>ÉMO</a:t>
            </a:r>
          </a:p>
          <a:p>
            <a:pPr algn="ctr"/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Déploiement</a:t>
            </a:r>
            <a:r>
              <a:rPr lang="en-US" sz="2400" dirty="0" smtClean="0"/>
              <a:t> d’un cluster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Tableau de </a:t>
            </a:r>
            <a:r>
              <a:rPr lang="en-US" sz="2400" dirty="0" err="1" smtClean="0"/>
              <a:t>bord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CloudBerry</a:t>
            </a:r>
            <a:r>
              <a:rPr lang="en-US" sz="2400" dirty="0" smtClean="0"/>
              <a:t> Explorer</a:t>
            </a:r>
          </a:p>
        </p:txBody>
      </p:sp>
    </p:spTree>
    <p:extLst>
      <p:ext uri="{BB962C8B-B14F-4D97-AF65-F5344CB8AC3E}">
        <p14:creationId xmlns:p14="http://schemas.microsoft.com/office/powerpoint/2010/main" val="556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t"/>
      <a:lstStyle>
        <a:defPPr>
          <a:defRPr sz="6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</TotalTime>
  <Words>363</Words>
  <Application>Microsoft Office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.AppleSystemUIFont</vt:lpstr>
      <vt:lpstr>Arial</vt:lpstr>
      <vt:lpstr>Calibri</vt:lpstr>
      <vt:lpstr>Museo Sans 300</vt:lpstr>
      <vt:lpstr>Museo Sans 700</vt:lpstr>
      <vt:lpstr>Vollkorn</vt:lpstr>
      <vt:lpstr>Title page</vt:lpstr>
      <vt:lpstr>2_Custom Design</vt:lpstr>
      <vt:lpstr>1_Custom Design</vt:lpstr>
      <vt:lpstr>Custom Design</vt:lpstr>
      <vt:lpstr>PowerPoint Presentation</vt:lpstr>
      <vt:lpstr>Plan de la présentation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Anatomie d’une table</vt:lpstr>
      <vt:lpstr>PowerPoint Presentation</vt:lpstr>
      <vt:lpstr>Anatomie d’une table</vt:lpstr>
      <vt:lpstr>PowerPoint Presentation</vt:lpstr>
      <vt:lpstr>HiveQL – Création d’une table indexée</vt:lpstr>
      <vt:lpstr>PowerPoint Presentation</vt:lpstr>
      <vt:lpstr>Automatisation</vt:lpstr>
      <vt:lpstr>Automatisation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Breton</dc:creator>
  <cp:lastModifiedBy>Patrick Lavallée</cp:lastModifiedBy>
  <cp:revision>79</cp:revision>
  <dcterms:created xsi:type="dcterms:W3CDTF">2016-03-01T20:23:08Z</dcterms:created>
  <dcterms:modified xsi:type="dcterms:W3CDTF">2016-05-19T13:26:12Z</dcterms:modified>
</cp:coreProperties>
</file>